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Noto Sans TC" panose="020B0604020202020204" charset="-128"/>
      <p:regular r:id="rId11"/>
    </p:embeddedFont>
    <p:embeddedFont>
      <p:font typeface="Sora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0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739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1701" y="54816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Gesture and Voice Control System</a:t>
            </a:r>
            <a:endParaRPr lang="en-US" sz="4450" dirty="0"/>
          </a:p>
        </p:txBody>
      </p:sp>
      <p:sp>
        <p:nvSpPr>
          <p:cNvPr id="4" name="Text 1"/>
          <p:cNvSpPr/>
          <p:nvPr/>
        </p:nvSpPr>
        <p:spPr>
          <a:xfrm>
            <a:off x="6131701" y="2267411"/>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This presentation introduces an innovative computer interface system enabling hands-free control through natural hand gestures and voice commands. Designed for intuitiveness and efficiency, it empowers users to navigate and interact with their computers without relying on traditional input devices. Whether for accessibility, productivity, or industrial applications, this system combines cutting-edge technologies to transform human-computer interaction.</a:t>
            </a:r>
            <a:endParaRPr lang="en-US" sz="1750" dirty="0"/>
          </a:p>
        </p:txBody>
      </p:sp>
      <p:sp>
        <p:nvSpPr>
          <p:cNvPr id="5" name="TextBox 4">
            <a:extLst>
              <a:ext uri="{FF2B5EF4-FFF2-40B4-BE49-F238E27FC236}">
                <a16:creationId xmlns:a16="http://schemas.microsoft.com/office/drawing/2014/main" id="{5BCB2DF2-0056-F9AE-FEC2-15B839D70642}"/>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
        <p:nvSpPr>
          <p:cNvPr id="6" name="TextBox 5">
            <a:extLst>
              <a:ext uri="{FF2B5EF4-FFF2-40B4-BE49-F238E27FC236}">
                <a16:creationId xmlns:a16="http://schemas.microsoft.com/office/drawing/2014/main" id="{3C5539EA-6992-F439-1A97-1F2A790CF021}"/>
              </a:ext>
            </a:extLst>
          </p:cNvPr>
          <p:cNvSpPr txBox="1"/>
          <p:nvPr/>
        </p:nvSpPr>
        <p:spPr>
          <a:xfrm>
            <a:off x="9909911" y="5742879"/>
            <a:ext cx="3858749" cy="1200329"/>
          </a:xfrm>
          <a:prstGeom prst="rect">
            <a:avLst/>
          </a:prstGeom>
          <a:noFill/>
        </p:spPr>
        <p:txBody>
          <a:bodyPr wrap="none" rtlCol="0">
            <a:spAutoFit/>
          </a:bodyPr>
          <a:lstStyle/>
          <a:p>
            <a:r>
              <a:rPr lang="en-IN" dirty="0">
                <a:solidFill>
                  <a:schemeClr val="bg1"/>
                </a:solidFill>
              </a:rPr>
              <a:t>Team Members</a:t>
            </a:r>
          </a:p>
          <a:p>
            <a:r>
              <a:rPr lang="en-IN" dirty="0">
                <a:solidFill>
                  <a:schemeClr val="bg1"/>
                </a:solidFill>
              </a:rPr>
              <a:t>Sanchi Mahajan(RA2311003011808)</a:t>
            </a:r>
            <a:br>
              <a:rPr lang="en-IN" dirty="0">
                <a:solidFill>
                  <a:schemeClr val="bg1"/>
                </a:solidFill>
              </a:rPr>
            </a:br>
            <a:r>
              <a:rPr lang="en-IN" dirty="0">
                <a:solidFill>
                  <a:schemeClr val="bg1"/>
                </a:solidFill>
              </a:rPr>
              <a:t>Shubhangi Sharma(RA2311003011809)</a:t>
            </a:r>
            <a:br>
              <a:rPr lang="en-IN" dirty="0">
                <a:solidFill>
                  <a:schemeClr val="bg1"/>
                </a:solidFill>
              </a:rPr>
            </a:br>
            <a:r>
              <a:rPr lang="en-IN" dirty="0">
                <a:solidFill>
                  <a:schemeClr val="bg1"/>
                </a:solidFill>
              </a:rPr>
              <a:t>Harshit Kulkarni(RA2311003011810)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18442"/>
            <a:ext cx="8005763"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Technology Stack Overview</a:t>
            </a:r>
            <a:endParaRPr lang="en-US" sz="4450" dirty="0"/>
          </a:p>
        </p:txBody>
      </p:sp>
      <p:sp>
        <p:nvSpPr>
          <p:cNvPr id="3" name="Text 1"/>
          <p:cNvSpPr/>
          <p:nvPr/>
        </p:nvSpPr>
        <p:spPr>
          <a:xfrm>
            <a:off x="793790" y="30941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Python Application</a:t>
            </a:r>
            <a:endParaRPr lang="en-US" sz="2200" dirty="0"/>
          </a:p>
        </p:txBody>
      </p:sp>
      <p:sp>
        <p:nvSpPr>
          <p:cNvPr id="4" name="Text 2"/>
          <p:cNvSpPr/>
          <p:nvPr/>
        </p:nvSpPr>
        <p:spPr>
          <a:xfrm>
            <a:off x="793790" y="367534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Serves as the core programming environment integrating all components, enabling flexible development, and real-time processing.</a:t>
            </a:r>
            <a:endParaRPr lang="en-US" sz="1750" dirty="0"/>
          </a:p>
        </p:txBody>
      </p:sp>
      <p:sp>
        <p:nvSpPr>
          <p:cNvPr id="5" name="Text 3"/>
          <p:cNvSpPr/>
          <p:nvPr/>
        </p:nvSpPr>
        <p:spPr>
          <a:xfrm>
            <a:off x="4200406" y="3094196"/>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MediaPipe for Hand Tracking</a:t>
            </a:r>
            <a:endParaRPr lang="en-US" sz="2200" dirty="0"/>
          </a:p>
        </p:txBody>
      </p:sp>
      <p:sp>
        <p:nvSpPr>
          <p:cNvPr id="6" name="Text 4"/>
          <p:cNvSpPr/>
          <p:nvPr/>
        </p:nvSpPr>
        <p:spPr>
          <a:xfrm>
            <a:off x="4200406" y="402967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Utilizes machine learning models to accurately detect and track hand landmarks in real time, providing gesture recognition foundations.</a:t>
            </a:r>
            <a:endParaRPr lang="en-US" sz="1750" dirty="0"/>
          </a:p>
        </p:txBody>
      </p:sp>
      <p:sp>
        <p:nvSpPr>
          <p:cNvPr id="7" name="Text 5"/>
          <p:cNvSpPr/>
          <p:nvPr/>
        </p:nvSpPr>
        <p:spPr>
          <a:xfrm>
            <a:off x="7607022" y="3094196"/>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SpeechRecognition Library</a:t>
            </a:r>
            <a:endParaRPr lang="en-US" sz="2200" dirty="0"/>
          </a:p>
        </p:txBody>
      </p:sp>
      <p:sp>
        <p:nvSpPr>
          <p:cNvPr id="8" name="Text 6"/>
          <p:cNvSpPr/>
          <p:nvPr/>
        </p:nvSpPr>
        <p:spPr>
          <a:xfrm>
            <a:off x="7607022" y="4029670"/>
            <a:ext cx="2845594"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Enables robust voice command parsing using Google’s speech-to-text API or local alternatives for reliable hands-free input.</a:t>
            </a:r>
            <a:endParaRPr lang="en-US" sz="1750" dirty="0"/>
          </a:p>
        </p:txBody>
      </p:sp>
      <p:sp>
        <p:nvSpPr>
          <p:cNvPr id="9" name="Text 7"/>
          <p:cNvSpPr/>
          <p:nvPr/>
        </p:nvSpPr>
        <p:spPr>
          <a:xfrm>
            <a:off x="11013638" y="3094196"/>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PyAutoGUI &amp; CustomTkinter</a:t>
            </a:r>
            <a:endParaRPr lang="en-US" sz="2200" dirty="0"/>
          </a:p>
        </p:txBody>
      </p:sp>
      <p:sp>
        <p:nvSpPr>
          <p:cNvPr id="10" name="Text 8"/>
          <p:cNvSpPr/>
          <p:nvPr/>
        </p:nvSpPr>
        <p:spPr>
          <a:xfrm>
            <a:off x="11013638" y="402967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PyAutoGUI handles system control actions like mouse and keyboard events, while CustomTkinter delivers a user-friendly UI for seamless interaction.</a:t>
            </a:r>
            <a:endParaRPr lang="en-US" sz="1750" dirty="0"/>
          </a:p>
        </p:txBody>
      </p:sp>
      <p:sp>
        <p:nvSpPr>
          <p:cNvPr id="11" name="TextBox 10">
            <a:extLst>
              <a:ext uri="{FF2B5EF4-FFF2-40B4-BE49-F238E27FC236}">
                <a16:creationId xmlns:a16="http://schemas.microsoft.com/office/drawing/2014/main" id="{3E649D30-C296-69BC-3E01-F5D20EC30E30}"/>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649730"/>
            <a:ext cx="8428673"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Hand Gesture Control Modes</a:t>
            </a:r>
            <a:endParaRPr lang="en-US" sz="4450" dirty="0"/>
          </a:p>
        </p:txBody>
      </p:sp>
      <p:sp>
        <p:nvSpPr>
          <p:cNvPr id="3" name="Shape 1"/>
          <p:cNvSpPr/>
          <p:nvPr/>
        </p:nvSpPr>
        <p:spPr>
          <a:xfrm>
            <a:off x="793790" y="2812137"/>
            <a:ext cx="510302" cy="510302"/>
          </a:xfrm>
          <a:prstGeom prst="roundRect">
            <a:avLst>
              <a:gd name="adj" fmla="val 6667"/>
            </a:avLst>
          </a:prstGeom>
          <a:solidFill>
            <a:srgbClr val="26262B"/>
          </a:solidFill>
          <a:ln/>
        </p:spPr>
      </p:sp>
      <p:pic>
        <p:nvPicPr>
          <p:cNvPr id="4" name="Image 0" descr="preencoded.png"/>
          <p:cNvPicPr>
            <a:picLocks noChangeAspect="1"/>
          </p:cNvPicPr>
          <p:nvPr/>
        </p:nvPicPr>
        <p:blipFill>
          <a:blip r:embed="rId3"/>
          <a:stretch>
            <a:fillRect/>
          </a:stretch>
        </p:blipFill>
        <p:spPr>
          <a:xfrm>
            <a:off x="878860" y="2854643"/>
            <a:ext cx="340162" cy="425291"/>
          </a:xfrm>
          <a:prstGeom prst="rect">
            <a:avLst/>
          </a:prstGeom>
        </p:spPr>
      </p:pic>
      <p:sp>
        <p:nvSpPr>
          <p:cNvPr id="5" name="Text 2"/>
          <p:cNvSpPr/>
          <p:nvPr/>
        </p:nvSpPr>
        <p:spPr>
          <a:xfrm>
            <a:off x="1530906" y="2890004"/>
            <a:ext cx="3421499" cy="708660"/>
          </a:xfrm>
          <a:prstGeom prst="rect">
            <a:avLst/>
          </a:prstGeom>
          <a:noFill/>
          <a:ln/>
        </p:spPr>
        <p:txBody>
          <a:bodyPr wrap="squar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Navigation Mode (1 finger)</a:t>
            </a:r>
            <a:endParaRPr lang="en-US" sz="2200" dirty="0"/>
          </a:p>
        </p:txBody>
      </p:sp>
      <p:sp>
        <p:nvSpPr>
          <p:cNvPr id="6" name="Text 3"/>
          <p:cNvSpPr/>
          <p:nvPr/>
        </p:nvSpPr>
        <p:spPr>
          <a:xfrm>
            <a:off x="1530906" y="3734753"/>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Move mouse cursor smoothly based on single finger tracking for precise pointer control.</a:t>
            </a:r>
            <a:endParaRPr lang="en-US" sz="1750" dirty="0"/>
          </a:p>
        </p:txBody>
      </p:sp>
      <p:sp>
        <p:nvSpPr>
          <p:cNvPr id="7" name="Shape 4"/>
          <p:cNvSpPr/>
          <p:nvPr/>
        </p:nvSpPr>
        <p:spPr>
          <a:xfrm>
            <a:off x="5235893" y="2812137"/>
            <a:ext cx="510302" cy="510302"/>
          </a:xfrm>
          <a:prstGeom prst="roundRect">
            <a:avLst>
              <a:gd name="adj" fmla="val 6667"/>
            </a:avLst>
          </a:prstGeom>
          <a:solidFill>
            <a:srgbClr val="26262B"/>
          </a:solidFill>
          <a:ln/>
        </p:spPr>
      </p:sp>
      <p:pic>
        <p:nvPicPr>
          <p:cNvPr id="8" name="Image 1" descr="preencoded.png"/>
          <p:cNvPicPr>
            <a:picLocks noChangeAspect="1"/>
          </p:cNvPicPr>
          <p:nvPr/>
        </p:nvPicPr>
        <p:blipFill>
          <a:blip r:embed="rId3"/>
          <a:stretch>
            <a:fillRect/>
          </a:stretch>
        </p:blipFill>
        <p:spPr>
          <a:xfrm>
            <a:off x="5320963" y="2854643"/>
            <a:ext cx="340162" cy="425291"/>
          </a:xfrm>
          <a:prstGeom prst="rect">
            <a:avLst/>
          </a:prstGeom>
        </p:spPr>
      </p:pic>
      <p:sp>
        <p:nvSpPr>
          <p:cNvPr id="9" name="Text 5"/>
          <p:cNvSpPr/>
          <p:nvPr/>
        </p:nvSpPr>
        <p:spPr>
          <a:xfrm>
            <a:off x="5973008" y="2890004"/>
            <a:ext cx="2855238"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Scroll Up (2 fingers)</a:t>
            </a:r>
            <a:endParaRPr lang="en-US" sz="2200" dirty="0"/>
          </a:p>
        </p:txBody>
      </p:sp>
      <p:sp>
        <p:nvSpPr>
          <p:cNvPr id="10" name="Text 6"/>
          <p:cNvSpPr/>
          <p:nvPr/>
        </p:nvSpPr>
        <p:spPr>
          <a:xfrm>
            <a:off x="5973008" y="3380423"/>
            <a:ext cx="3421499"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Scroll web pages or documents upward intuitively using two-finger gestures.</a:t>
            </a:r>
            <a:endParaRPr lang="en-US" sz="1750" dirty="0"/>
          </a:p>
        </p:txBody>
      </p:sp>
      <p:sp>
        <p:nvSpPr>
          <p:cNvPr id="11" name="Shape 7"/>
          <p:cNvSpPr/>
          <p:nvPr/>
        </p:nvSpPr>
        <p:spPr>
          <a:xfrm>
            <a:off x="9677995" y="2812137"/>
            <a:ext cx="510302" cy="510302"/>
          </a:xfrm>
          <a:prstGeom prst="roundRect">
            <a:avLst>
              <a:gd name="adj" fmla="val 6667"/>
            </a:avLst>
          </a:prstGeom>
          <a:solidFill>
            <a:srgbClr val="26262B"/>
          </a:solidFill>
          <a:ln/>
        </p:spPr>
      </p:sp>
      <p:pic>
        <p:nvPicPr>
          <p:cNvPr id="12" name="Image 2" descr="preencoded.png"/>
          <p:cNvPicPr>
            <a:picLocks noChangeAspect="1"/>
          </p:cNvPicPr>
          <p:nvPr/>
        </p:nvPicPr>
        <p:blipFill>
          <a:blip r:embed="rId3"/>
          <a:stretch>
            <a:fillRect/>
          </a:stretch>
        </p:blipFill>
        <p:spPr>
          <a:xfrm>
            <a:off x="9763065" y="2854643"/>
            <a:ext cx="340162" cy="425291"/>
          </a:xfrm>
          <a:prstGeom prst="rect">
            <a:avLst/>
          </a:prstGeom>
        </p:spPr>
      </p:pic>
      <p:sp>
        <p:nvSpPr>
          <p:cNvPr id="13" name="Text 8"/>
          <p:cNvSpPr/>
          <p:nvPr/>
        </p:nvSpPr>
        <p:spPr>
          <a:xfrm>
            <a:off x="10415111" y="2890004"/>
            <a:ext cx="3277553"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Scroll Down (3 fingers)</a:t>
            </a:r>
            <a:endParaRPr lang="en-US" sz="2200" dirty="0"/>
          </a:p>
        </p:txBody>
      </p:sp>
      <p:sp>
        <p:nvSpPr>
          <p:cNvPr id="14" name="Text 9"/>
          <p:cNvSpPr/>
          <p:nvPr/>
        </p:nvSpPr>
        <p:spPr>
          <a:xfrm>
            <a:off x="10415111" y="3380423"/>
            <a:ext cx="3421499"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Scroll down content with a three-finger gesture, enabling quick navigation through long text.</a:t>
            </a:r>
            <a:endParaRPr lang="en-US" sz="1750" dirty="0"/>
          </a:p>
        </p:txBody>
      </p:sp>
      <p:sp>
        <p:nvSpPr>
          <p:cNvPr id="15" name="Shape 10"/>
          <p:cNvSpPr/>
          <p:nvPr/>
        </p:nvSpPr>
        <p:spPr>
          <a:xfrm>
            <a:off x="793790" y="5285661"/>
            <a:ext cx="510302" cy="510302"/>
          </a:xfrm>
          <a:prstGeom prst="roundRect">
            <a:avLst>
              <a:gd name="adj" fmla="val 6667"/>
            </a:avLst>
          </a:prstGeom>
          <a:solidFill>
            <a:srgbClr val="26262B"/>
          </a:solidFill>
          <a:ln/>
        </p:spPr>
      </p:sp>
      <p:pic>
        <p:nvPicPr>
          <p:cNvPr id="16" name="Image 3" descr="preencoded.png"/>
          <p:cNvPicPr>
            <a:picLocks noChangeAspect="1"/>
          </p:cNvPicPr>
          <p:nvPr/>
        </p:nvPicPr>
        <p:blipFill>
          <a:blip r:embed="rId3"/>
          <a:stretch>
            <a:fillRect/>
          </a:stretch>
        </p:blipFill>
        <p:spPr>
          <a:xfrm>
            <a:off x="878860" y="5328166"/>
            <a:ext cx="340162" cy="425291"/>
          </a:xfrm>
          <a:prstGeom prst="rect">
            <a:avLst/>
          </a:prstGeom>
        </p:spPr>
      </p:pic>
      <p:sp>
        <p:nvSpPr>
          <p:cNvPr id="17" name="Text 11"/>
          <p:cNvSpPr/>
          <p:nvPr/>
        </p:nvSpPr>
        <p:spPr>
          <a:xfrm>
            <a:off x="1530906" y="5363528"/>
            <a:ext cx="3172420"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Click Mode (4 fingers)</a:t>
            </a:r>
            <a:endParaRPr lang="en-US" sz="2200" dirty="0"/>
          </a:p>
        </p:txBody>
      </p:sp>
      <p:sp>
        <p:nvSpPr>
          <p:cNvPr id="18" name="Text 12"/>
          <p:cNvSpPr/>
          <p:nvPr/>
        </p:nvSpPr>
        <p:spPr>
          <a:xfrm>
            <a:off x="1530906" y="5853946"/>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Perform mouse clicks, including left, right, and double-click actions using a four-finger gesture.</a:t>
            </a:r>
            <a:endParaRPr lang="en-US" sz="1750" dirty="0"/>
          </a:p>
        </p:txBody>
      </p:sp>
      <p:sp>
        <p:nvSpPr>
          <p:cNvPr id="19" name="Shape 13"/>
          <p:cNvSpPr/>
          <p:nvPr/>
        </p:nvSpPr>
        <p:spPr>
          <a:xfrm>
            <a:off x="7457003" y="5285661"/>
            <a:ext cx="510302" cy="510302"/>
          </a:xfrm>
          <a:prstGeom prst="roundRect">
            <a:avLst>
              <a:gd name="adj" fmla="val 6667"/>
            </a:avLst>
          </a:prstGeom>
          <a:solidFill>
            <a:srgbClr val="26262B"/>
          </a:solidFill>
          <a:ln/>
        </p:spPr>
      </p:sp>
      <p:pic>
        <p:nvPicPr>
          <p:cNvPr id="20" name="Image 4" descr="preencoded.png"/>
          <p:cNvPicPr>
            <a:picLocks noChangeAspect="1"/>
          </p:cNvPicPr>
          <p:nvPr/>
        </p:nvPicPr>
        <p:blipFill>
          <a:blip r:embed="rId3"/>
          <a:stretch>
            <a:fillRect/>
          </a:stretch>
        </p:blipFill>
        <p:spPr>
          <a:xfrm>
            <a:off x="7542074" y="5328166"/>
            <a:ext cx="340162" cy="425291"/>
          </a:xfrm>
          <a:prstGeom prst="rect">
            <a:avLst/>
          </a:prstGeom>
        </p:spPr>
      </p:pic>
      <p:sp>
        <p:nvSpPr>
          <p:cNvPr id="21" name="Text 14"/>
          <p:cNvSpPr/>
          <p:nvPr/>
        </p:nvSpPr>
        <p:spPr>
          <a:xfrm>
            <a:off x="8194119" y="5363528"/>
            <a:ext cx="3122771"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Drag Mode (5 fingers)</a:t>
            </a:r>
            <a:endParaRPr lang="en-US" sz="2200" dirty="0"/>
          </a:p>
        </p:txBody>
      </p:sp>
      <p:sp>
        <p:nvSpPr>
          <p:cNvPr id="22" name="Text 15"/>
          <p:cNvSpPr/>
          <p:nvPr/>
        </p:nvSpPr>
        <p:spPr>
          <a:xfrm>
            <a:off x="8194119" y="5853946"/>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Engage drag and drop functionality by clicking and moving objects with five fingers raised.</a:t>
            </a:r>
            <a:endParaRPr lang="en-US" sz="1750" dirty="0"/>
          </a:p>
        </p:txBody>
      </p:sp>
      <p:sp>
        <p:nvSpPr>
          <p:cNvPr id="23" name="TextBox 22">
            <a:extLst>
              <a:ext uri="{FF2B5EF4-FFF2-40B4-BE49-F238E27FC236}">
                <a16:creationId xmlns:a16="http://schemas.microsoft.com/office/drawing/2014/main" id="{8B74834E-2D8F-28AA-B4BA-2845761774C8}"/>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78337"/>
            <a:ext cx="5921931" cy="566976"/>
          </a:xfrm>
          <a:prstGeom prst="rect">
            <a:avLst/>
          </a:prstGeom>
          <a:noFill/>
          <a:ln/>
        </p:spPr>
        <p:txBody>
          <a:bodyPr wrap="none" lIns="0" tIns="0" rIns="0" bIns="0" rtlCol="0" anchor="t"/>
          <a:lstStyle/>
          <a:p>
            <a:pPr marL="0" indent="0" algn="l">
              <a:lnSpc>
                <a:spcPts val="4450"/>
              </a:lnSpc>
              <a:buNone/>
            </a:pPr>
            <a:r>
              <a:rPr lang="en-US" sz="3550" dirty="0">
                <a:solidFill>
                  <a:srgbClr val="97B8FF"/>
                </a:solidFill>
                <a:latin typeface="Sora Medium" pitchFamily="34" charset="0"/>
                <a:ea typeface="Sora Medium" pitchFamily="34" charset="-122"/>
                <a:cs typeface="Sora Medium" pitchFamily="34" charset="-120"/>
              </a:rPr>
              <a:t>Voice Command Features</a:t>
            </a:r>
            <a:endParaRPr lang="en-US" sz="3550" dirty="0"/>
          </a:p>
        </p:txBody>
      </p:sp>
      <p:sp>
        <p:nvSpPr>
          <p:cNvPr id="4" name="Shape 1"/>
          <p:cNvSpPr/>
          <p:nvPr/>
        </p:nvSpPr>
        <p:spPr>
          <a:xfrm>
            <a:off x="6280190" y="1817489"/>
            <a:ext cx="7556421" cy="1752957"/>
          </a:xfrm>
          <a:prstGeom prst="roundRect">
            <a:avLst>
              <a:gd name="adj" fmla="val 1553"/>
            </a:avLst>
          </a:prstGeom>
          <a:solidFill>
            <a:srgbClr val="26262B"/>
          </a:solidFill>
          <a:ln/>
        </p:spPr>
      </p:sp>
      <p:sp>
        <p:nvSpPr>
          <p:cNvPr id="5" name="Text 2"/>
          <p:cNvSpPr/>
          <p:nvPr/>
        </p:nvSpPr>
        <p:spPr>
          <a:xfrm>
            <a:off x="6461641" y="1998940"/>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Mouse Commands</a:t>
            </a:r>
            <a:endParaRPr lang="en-US" sz="1750" dirty="0"/>
          </a:p>
        </p:txBody>
      </p:sp>
      <p:sp>
        <p:nvSpPr>
          <p:cNvPr id="6" name="Text 3"/>
          <p:cNvSpPr/>
          <p:nvPr/>
        </p:nvSpPr>
        <p:spPr>
          <a:xfrm>
            <a:off x="6461641" y="2391251"/>
            <a:ext cx="7193518"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E0D6DE"/>
                </a:solidFill>
                <a:latin typeface="Noto Sans TC" pitchFamily="34" charset="0"/>
                <a:ea typeface="Noto Sans TC" pitchFamily="34" charset="-122"/>
                <a:cs typeface="Noto Sans TC" pitchFamily="34" charset="-120"/>
              </a:rPr>
              <a:t>Click</a:t>
            </a:r>
            <a:endParaRPr lang="en-US" sz="1400" dirty="0"/>
          </a:p>
        </p:txBody>
      </p:sp>
      <p:sp>
        <p:nvSpPr>
          <p:cNvPr id="7" name="Text 4"/>
          <p:cNvSpPr/>
          <p:nvPr/>
        </p:nvSpPr>
        <p:spPr>
          <a:xfrm>
            <a:off x="6461641" y="2744986"/>
            <a:ext cx="7193518"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E0D6DE"/>
                </a:solidFill>
                <a:latin typeface="Noto Sans TC" pitchFamily="34" charset="0"/>
                <a:ea typeface="Noto Sans TC" pitchFamily="34" charset="-122"/>
                <a:cs typeface="Noto Sans TC" pitchFamily="34" charset="-120"/>
              </a:rPr>
              <a:t>Right-click</a:t>
            </a:r>
            <a:endParaRPr lang="en-US" sz="1400" dirty="0"/>
          </a:p>
        </p:txBody>
      </p:sp>
      <p:sp>
        <p:nvSpPr>
          <p:cNvPr id="8" name="Text 5"/>
          <p:cNvSpPr/>
          <p:nvPr/>
        </p:nvSpPr>
        <p:spPr>
          <a:xfrm>
            <a:off x="6461641" y="3098721"/>
            <a:ext cx="7193518"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E0D6DE"/>
                </a:solidFill>
                <a:latin typeface="Noto Sans TC" pitchFamily="34" charset="0"/>
                <a:ea typeface="Noto Sans TC" pitchFamily="34" charset="-122"/>
                <a:cs typeface="Noto Sans TC" pitchFamily="34" charset="-120"/>
              </a:rPr>
              <a:t>Double-click</a:t>
            </a:r>
            <a:endParaRPr lang="en-US" sz="1400" dirty="0"/>
          </a:p>
        </p:txBody>
      </p:sp>
      <p:sp>
        <p:nvSpPr>
          <p:cNvPr id="9" name="Shape 6"/>
          <p:cNvSpPr/>
          <p:nvPr/>
        </p:nvSpPr>
        <p:spPr>
          <a:xfrm>
            <a:off x="6280190" y="3751898"/>
            <a:ext cx="7556421" cy="1045488"/>
          </a:xfrm>
          <a:prstGeom prst="roundRect">
            <a:avLst>
              <a:gd name="adj" fmla="val 2604"/>
            </a:avLst>
          </a:prstGeom>
          <a:solidFill>
            <a:srgbClr val="26262B"/>
          </a:solidFill>
          <a:ln/>
        </p:spPr>
      </p:sp>
      <p:sp>
        <p:nvSpPr>
          <p:cNvPr id="10" name="Text 7"/>
          <p:cNvSpPr/>
          <p:nvPr/>
        </p:nvSpPr>
        <p:spPr>
          <a:xfrm>
            <a:off x="6461641" y="3933349"/>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Scrolling Controls</a:t>
            </a:r>
            <a:endParaRPr lang="en-US" sz="1750" dirty="0"/>
          </a:p>
        </p:txBody>
      </p:sp>
      <p:sp>
        <p:nvSpPr>
          <p:cNvPr id="11" name="Text 8"/>
          <p:cNvSpPr/>
          <p:nvPr/>
        </p:nvSpPr>
        <p:spPr>
          <a:xfrm>
            <a:off x="6461641" y="4325660"/>
            <a:ext cx="7193518" cy="290274"/>
          </a:xfrm>
          <a:prstGeom prst="rect">
            <a:avLst/>
          </a:prstGeom>
          <a:noFill/>
          <a:ln/>
        </p:spPr>
        <p:txBody>
          <a:bodyPr wrap="non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Users can verbally instruct scrolling actions without gesture input.</a:t>
            </a:r>
            <a:endParaRPr lang="en-US" sz="1400" dirty="0"/>
          </a:p>
        </p:txBody>
      </p:sp>
      <p:sp>
        <p:nvSpPr>
          <p:cNvPr id="12" name="Shape 9"/>
          <p:cNvSpPr/>
          <p:nvPr/>
        </p:nvSpPr>
        <p:spPr>
          <a:xfrm>
            <a:off x="6280190" y="4978837"/>
            <a:ext cx="7556421" cy="1045488"/>
          </a:xfrm>
          <a:prstGeom prst="roundRect">
            <a:avLst>
              <a:gd name="adj" fmla="val 2604"/>
            </a:avLst>
          </a:prstGeom>
          <a:solidFill>
            <a:srgbClr val="26262B"/>
          </a:solidFill>
          <a:ln/>
        </p:spPr>
      </p:sp>
      <p:sp>
        <p:nvSpPr>
          <p:cNvPr id="13" name="Text 10"/>
          <p:cNvSpPr/>
          <p:nvPr/>
        </p:nvSpPr>
        <p:spPr>
          <a:xfrm>
            <a:off x="6461641" y="5160288"/>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Text Input</a:t>
            </a:r>
            <a:endParaRPr lang="en-US" sz="1750" dirty="0"/>
          </a:p>
        </p:txBody>
      </p:sp>
      <p:sp>
        <p:nvSpPr>
          <p:cNvPr id="14" name="Text 11"/>
          <p:cNvSpPr/>
          <p:nvPr/>
        </p:nvSpPr>
        <p:spPr>
          <a:xfrm>
            <a:off x="6461641" y="5552599"/>
            <a:ext cx="7193518" cy="290274"/>
          </a:xfrm>
          <a:prstGeom prst="rect">
            <a:avLst/>
          </a:prstGeom>
          <a:noFill/>
          <a:ln/>
        </p:spPr>
        <p:txBody>
          <a:bodyPr wrap="non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Speak text to type dynamically, enabling hands-free writing (“type [text]”).</a:t>
            </a:r>
            <a:endParaRPr lang="en-US" sz="1400" dirty="0"/>
          </a:p>
        </p:txBody>
      </p:sp>
      <p:sp>
        <p:nvSpPr>
          <p:cNvPr id="15" name="Shape 12"/>
          <p:cNvSpPr/>
          <p:nvPr/>
        </p:nvSpPr>
        <p:spPr>
          <a:xfrm>
            <a:off x="6280190" y="6205776"/>
            <a:ext cx="7556421" cy="1045488"/>
          </a:xfrm>
          <a:prstGeom prst="roundRect">
            <a:avLst>
              <a:gd name="adj" fmla="val 2604"/>
            </a:avLst>
          </a:prstGeom>
          <a:solidFill>
            <a:srgbClr val="26262B"/>
          </a:solidFill>
          <a:ln/>
        </p:spPr>
      </p:sp>
      <p:sp>
        <p:nvSpPr>
          <p:cNvPr id="16" name="Text 13"/>
          <p:cNvSpPr/>
          <p:nvPr/>
        </p:nvSpPr>
        <p:spPr>
          <a:xfrm>
            <a:off x="6461641" y="6387227"/>
            <a:ext cx="2312075"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Keyboard Shortcuts</a:t>
            </a:r>
            <a:endParaRPr lang="en-US" sz="1750" dirty="0"/>
          </a:p>
        </p:txBody>
      </p:sp>
      <p:sp>
        <p:nvSpPr>
          <p:cNvPr id="17" name="Text 14"/>
          <p:cNvSpPr/>
          <p:nvPr/>
        </p:nvSpPr>
        <p:spPr>
          <a:xfrm>
            <a:off x="6461641" y="6779538"/>
            <a:ext cx="7193518" cy="290274"/>
          </a:xfrm>
          <a:prstGeom prst="rect">
            <a:avLst/>
          </a:prstGeom>
          <a:noFill/>
          <a:ln/>
        </p:spPr>
        <p:txBody>
          <a:bodyPr wrap="non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Execute keyboard commands by voice, e.g., “press Ctrl+C” for copying content.</a:t>
            </a:r>
            <a:endParaRPr lang="en-US" sz="1400" dirty="0"/>
          </a:p>
        </p:txBody>
      </p:sp>
      <p:sp>
        <p:nvSpPr>
          <p:cNvPr id="18" name="TextBox 17">
            <a:extLst>
              <a:ext uri="{FF2B5EF4-FFF2-40B4-BE49-F238E27FC236}">
                <a16:creationId xmlns:a16="http://schemas.microsoft.com/office/drawing/2014/main" id="{69952422-BEFA-0E91-D70B-7F2A7AA30A10}"/>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22728"/>
            <a:ext cx="9678829"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Technical Implementation Details</a:t>
            </a:r>
            <a:endParaRPr lang="en-US" sz="4450" dirty="0"/>
          </a:p>
        </p:txBody>
      </p:sp>
      <p:sp>
        <p:nvSpPr>
          <p:cNvPr id="3" name="Text 1"/>
          <p:cNvSpPr/>
          <p:nvPr/>
        </p:nvSpPr>
        <p:spPr>
          <a:xfrm>
            <a:off x="793790" y="3098483"/>
            <a:ext cx="2845594" cy="106299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Real-Time Hand Landmark Detection</a:t>
            </a:r>
            <a:endParaRPr lang="en-US" sz="2200" dirty="0"/>
          </a:p>
        </p:txBody>
      </p:sp>
      <p:sp>
        <p:nvSpPr>
          <p:cNvPr id="4" name="Text 2"/>
          <p:cNvSpPr/>
          <p:nvPr/>
        </p:nvSpPr>
        <p:spPr>
          <a:xfrm>
            <a:off x="793790" y="4388287"/>
            <a:ext cx="2845594"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MediaPipe’s advanced models detect precise hand keypoints at high frame rates for smooth gesture capture.</a:t>
            </a:r>
            <a:endParaRPr lang="en-US" sz="1750" dirty="0"/>
          </a:p>
        </p:txBody>
      </p:sp>
      <p:sp>
        <p:nvSpPr>
          <p:cNvPr id="5" name="Text 3"/>
          <p:cNvSpPr/>
          <p:nvPr/>
        </p:nvSpPr>
        <p:spPr>
          <a:xfrm>
            <a:off x="4200406" y="3098483"/>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Motion Smoothing Algorithms</a:t>
            </a:r>
            <a:endParaRPr lang="en-US" sz="2200" dirty="0"/>
          </a:p>
        </p:txBody>
      </p:sp>
      <p:sp>
        <p:nvSpPr>
          <p:cNvPr id="6" name="Text 4"/>
          <p:cNvSpPr/>
          <p:nvPr/>
        </p:nvSpPr>
        <p:spPr>
          <a:xfrm>
            <a:off x="4200406" y="4033957"/>
            <a:ext cx="2845594"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Filter jitter and noise in detected movements to provide stable and responsive cursor control.</a:t>
            </a:r>
            <a:endParaRPr lang="en-US" sz="1750" dirty="0"/>
          </a:p>
        </p:txBody>
      </p:sp>
      <p:sp>
        <p:nvSpPr>
          <p:cNvPr id="7" name="Text 5"/>
          <p:cNvSpPr/>
          <p:nvPr/>
        </p:nvSpPr>
        <p:spPr>
          <a:xfrm>
            <a:off x="7607022" y="3098483"/>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Finger Counting Stabilization</a:t>
            </a:r>
            <a:endParaRPr lang="en-US" sz="2200" dirty="0"/>
          </a:p>
        </p:txBody>
      </p:sp>
      <p:sp>
        <p:nvSpPr>
          <p:cNvPr id="8" name="Text 6"/>
          <p:cNvSpPr/>
          <p:nvPr/>
        </p:nvSpPr>
        <p:spPr>
          <a:xfrm>
            <a:off x="7607022" y="4033957"/>
            <a:ext cx="2845594"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Consistency checks ensure gestures are recognized accurately by stabilizing finger count detection across frames.</a:t>
            </a:r>
            <a:endParaRPr lang="en-US" sz="1750" dirty="0"/>
          </a:p>
        </p:txBody>
      </p:sp>
      <p:sp>
        <p:nvSpPr>
          <p:cNvPr id="9" name="Text 7"/>
          <p:cNvSpPr/>
          <p:nvPr/>
        </p:nvSpPr>
        <p:spPr>
          <a:xfrm>
            <a:off x="11013638" y="3098483"/>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Multithreaded Processing</a:t>
            </a:r>
            <a:endParaRPr lang="en-US" sz="2200" dirty="0"/>
          </a:p>
        </p:txBody>
      </p:sp>
      <p:sp>
        <p:nvSpPr>
          <p:cNvPr id="10" name="Text 8"/>
          <p:cNvSpPr/>
          <p:nvPr/>
        </p:nvSpPr>
        <p:spPr>
          <a:xfrm>
            <a:off x="11013638" y="4033957"/>
            <a:ext cx="2845594"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Separates voice recognition and visual tracking to optimize responsiveness and system performance.</a:t>
            </a:r>
            <a:endParaRPr lang="en-US" sz="1750" dirty="0"/>
          </a:p>
        </p:txBody>
      </p:sp>
      <p:sp>
        <p:nvSpPr>
          <p:cNvPr id="11" name="TextBox 10">
            <a:extLst>
              <a:ext uri="{FF2B5EF4-FFF2-40B4-BE49-F238E27FC236}">
                <a16:creationId xmlns:a16="http://schemas.microsoft.com/office/drawing/2014/main" id="{C633E94F-DDF1-DF44-0CBD-9D3C1488A9CE}"/>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1109"/>
            <a:ext cx="7454622"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Applications and Benefits</a:t>
            </a:r>
            <a:endParaRPr lang="en-US" sz="4450" dirty="0"/>
          </a:p>
        </p:txBody>
      </p:sp>
      <p:sp>
        <p:nvSpPr>
          <p:cNvPr id="3" name="Text 1"/>
          <p:cNvSpPr/>
          <p:nvPr/>
        </p:nvSpPr>
        <p:spPr>
          <a:xfrm>
            <a:off x="1857256" y="2680097"/>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E0D6DE"/>
                </a:solidFill>
                <a:latin typeface="Sora Medium" pitchFamily="34" charset="0"/>
                <a:ea typeface="Sora Medium" pitchFamily="34" charset="-122"/>
                <a:cs typeface="Sora Medium" pitchFamily="34" charset="-120"/>
              </a:rPr>
              <a:t>Accessibility</a:t>
            </a:r>
            <a:endParaRPr lang="en-US" sz="2200" dirty="0"/>
          </a:p>
        </p:txBody>
      </p:sp>
      <p:sp>
        <p:nvSpPr>
          <p:cNvPr id="4" name="Text 2"/>
          <p:cNvSpPr/>
          <p:nvPr/>
        </p:nvSpPr>
        <p:spPr>
          <a:xfrm>
            <a:off x="793790" y="3170515"/>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E0D6DE"/>
                </a:solidFill>
                <a:latin typeface="Noto Sans TC" pitchFamily="34" charset="0"/>
                <a:ea typeface="Noto Sans TC" pitchFamily="34" charset="-122"/>
                <a:cs typeface="Noto Sans TC" pitchFamily="34" charset="-120"/>
              </a:rPr>
              <a:t>Extends computer use to users with mobility limitations through intuitive hands-free controls.</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sp>
        <p:nvSpPr>
          <p:cNvPr id="6" name="Text 3"/>
          <p:cNvSpPr/>
          <p:nvPr/>
        </p:nvSpPr>
        <p:spPr>
          <a:xfrm>
            <a:off x="6226731" y="3176588"/>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E0D6DE"/>
                </a:solidFill>
                <a:latin typeface="Sora Medium" pitchFamily="34" charset="0"/>
                <a:ea typeface="Sora Medium" pitchFamily="34" charset="-122"/>
                <a:cs typeface="Sora Medium" pitchFamily="34" charset="-120"/>
              </a:rPr>
              <a:t>1</a:t>
            </a:r>
            <a:endParaRPr lang="en-US" sz="2650" dirty="0"/>
          </a:p>
        </p:txBody>
      </p:sp>
      <p:sp>
        <p:nvSpPr>
          <p:cNvPr id="7" name="Text 4"/>
          <p:cNvSpPr/>
          <p:nvPr/>
        </p:nvSpPr>
        <p:spPr>
          <a:xfrm>
            <a:off x="9937790" y="2680097"/>
            <a:ext cx="3409593"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Hands-Free Computing</a:t>
            </a:r>
            <a:endParaRPr lang="en-US" sz="2200" dirty="0"/>
          </a:p>
        </p:txBody>
      </p:sp>
      <p:sp>
        <p:nvSpPr>
          <p:cNvPr id="8" name="Text 5"/>
          <p:cNvSpPr/>
          <p:nvPr/>
        </p:nvSpPr>
        <p:spPr>
          <a:xfrm>
            <a:off x="9937790" y="3170515"/>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Allows users to operate devices without physical contact, improving convenience and hygiene.</a:t>
            </a:r>
            <a:endParaRPr lang="en-US" sz="1750" dirty="0"/>
          </a:p>
        </p:txBody>
      </p:sp>
      <p:pic>
        <p:nvPicPr>
          <p:cNvPr id="9" name="Image 1" descr="preencoded.png"/>
          <p:cNvPicPr>
            <a:picLocks noChangeAspect="1"/>
          </p:cNvPicPr>
          <p:nvPr/>
        </p:nvPicPr>
        <p:blipFill>
          <a:blip r:embed="rId4"/>
          <a:stretch>
            <a:fillRect/>
          </a:stretch>
        </p:blipFill>
        <p:spPr>
          <a:xfrm>
            <a:off x="5032653" y="2413516"/>
            <a:ext cx="4564975" cy="4564975"/>
          </a:xfrm>
          <a:prstGeom prst="rect">
            <a:avLst/>
          </a:prstGeom>
        </p:spPr>
      </p:pic>
      <p:sp>
        <p:nvSpPr>
          <p:cNvPr id="10" name="Text 6"/>
          <p:cNvSpPr/>
          <p:nvPr/>
        </p:nvSpPr>
        <p:spPr>
          <a:xfrm>
            <a:off x="8452604" y="3565088"/>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E0D6DE"/>
                </a:solidFill>
                <a:latin typeface="Sora Medium" pitchFamily="34" charset="0"/>
                <a:ea typeface="Sora Medium" pitchFamily="34" charset="-122"/>
                <a:cs typeface="Sora Medium" pitchFamily="34" charset="-120"/>
              </a:rPr>
              <a:t>2</a:t>
            </a:r>
            <a:endParaRPr lang="en-US" sz="2650" dirty="0"/>
          </a:p>
        </p:txBody>
      </p:sp>
      <p:sp>
        <p:nvSpPr>
          <p:cNvPr id="11" name="Text 7"/>
          <p:cNvSpPr/>
          <p:nvPr/>
        </p:nvSpPr>
        <p:spPr>
          <a:xfrm>
            <a:off x="9937790" y="51326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Presentations</a:t>
            </a:r>
            <a:endParaRPr lang="en-US" sz="2200" dirty="0"/>
          </a:p>
        </p:txBody>
      </p:sp>
      <p:sp>
        <p:nvSpPr>
          <p:cNvPr id="12" name="Text 8"/>
          <p:cNvSpPr/>
          <p:nvPr/>
        </p:nvSpPr>
        <p:spPr>
          <a:xfrm>
            <a:off x="9937790" y="5623084"/>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Facilitates effortless slide navigation and interaction during meetings or public speaking.</a:t>
            </a:r>
            <a:endParaRPr lang="en-US" sz="1750" dirty="0"/>
          </a:p>
        </p:txBody>
      </p:sp>
      <p:pic>
        <p:nvPicPr>
          <p:cNvPr id="13" name="Image 2" descr="preencoded.png"/>
          <p:cNvPicPr>
            <a:picLocks noChangeAspect="1"/>
          </p:cNvPicPr>
          <p:nvPr/>
        </p:nvPicPr>
        <p:blipFill>
          <a:blip r:embed="rId5"/>
          <a:stretch>
            <a:fillRect/>
          </a:stretch>
        </p:blipFill>
        <p:spPr>
          <a:xfrm>
            <a:off x="5032653" y="2413516"/>
            <a:ext cx="4564975" cy="4564975"/>
          </a:xfrm>
          <a:prstGeom prst="rect">
            <a:avLst/>
          </a:prstGeom>
        </p:spPr>
      </p:pic>
      <p:sp>
        <p:nvSpPr>
          <p:cNvPr id="14" name="Text 9"/>
          <p:cNvSpPr/>
          <p:nvPr/>
        </p:nvSpPr>
        <p:spPr>
          <a:xfrm>
            <a:off x="8064103" y="5790962"/>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E0D6DE"/>
                </a:solidFill>
                <a:latin typeface="Sora Medium" pitchFamily="34" charset="0"/>
                <a:ea typeface="Sora Medium" pitchFamily="34" charset="-122"/>
                <a:cs typeface="Sora Medium" pitchFamily="34" charset="-120"/>
              </a:rPr>
              <a:t>3</a:t>
            </a:r>
            <a:endParaRPr lang="en-US" sz="2650" dirty="0"/>
          </a:p>
        </p:txBody>
      </p:sp>
      <p:sp>
        <p:nvSpPr>
          <p:cNvPr id="15" name="Text 10"/>
          <p:cNvSpPr/>
          <p:nvPr/>
        </p:nvSpPr>
        <p:spPr>
          <a:xfrm>
            <a:off x="1857256" y="5132665"/>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E0D6DE"/>
                </a:solidFill>
                <a:latin typeface="Sora Medium" pitchFamily="34" charset="0"/>
                <a:ea typeface="Sora Medium" pitchFamily="34" charset="-122"/>
                <a:cs typeface="Sora Medium" pitchFamily="34" charset="-120"/>
              </a:rPr>
              <a:t>Industrial Use</a:t>
            </a:r>
            <a:endParaRPr lang="en-US" sz="2200" dirty="0"/>
          </a:p>
        </p:txBody>
      </p:sp>
      <p:sp>
        <p:nvSpPr>
          <p:cNvPr id="16" name="Text 11"/>
          <p:cNvSpPr/>
          <p:nvPr/>
        </p:nvSpPr>
        <p:spPr>
          <a:xfrm>
            <a:off x="793790" y="5623084"/>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E0D6DE"/>
                </a:solidFill>
                <a:latin typeface="Noto Sans TC" pitchFamily="34" charset="0"/>
                <a:ea typeface="Noto Sans TC" pitchFamily="34" charset="-122"/>
                <a:cs typeface="Noto Sans TC" pitchFamily="34" charset="-120"/>
              </a:rPr>
              <a:t>Enables workers to control machinery or software where hands safety or cleanliness is critical.</a:t>
            </a:r>
            <a:endParaRPr lang="en-US" sz="1750" dirty="0"/>
          </a:p>
        </p:txBody>
      </p:sp>
      <p:pic>
        <p:nvPicPr>
          <p:cNvPr id="17" name="Image 3" descr="preencoded.png"/>
          <p:cNvPicPr>
            <a:picLocks noChangeAspect="1"/>
          </p:cNvPicPr>
          <p:nvPr/>
        </p:nvPicPr>
        <p:blipFill>
          <a:blip r:embed="rId6"/>
          <a:stretch>
            <a:fillRect/>
          </a:stretch>
        </p:blipFill>
        <p:spPr>
          <a:xfrm>
            <a:off x="5032653" y="2413516"/>
            <a:ext cx="4564975" cy="4564975"/>
          </a:xfrm>
          <a:prstGeom prst="rect">
            <a:avLst/>
          </a:prstGeom>
        </p:spPr>
      </p:pic>
      <p:sp>
        <p:nvSpPr>
          <p:cNvPr id="18" name="Text 12"/>
          <p:cNvSpPr/>
          <p:nvPr/>
        </p:nvSpPr>
        <p:spPr>
          <a:xfrm>
            <a:off x="5838230" y="5402461"/>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E0D6DE"/>
                </a:solidFill>
                <a:latin typeface="Sora Medium" pitchFamily="34" charset="0"/>
                <a:ea typeface="Sora Medium" pitchFamily="34" charset="-122"/>
                <a:cs typeface="Sora Medium" pitchFamily="34" charset="-120"/>
              </a:rPr>
              <a:t>4</a:t>
            </a:r>
            <a:endParaRPr lang="en-US" sz="2650" dirty="0"/>
          </a:p>
        </p:txBody>
      </p:sp>
      <p:sp>
        <p:nvSpPr>
          <p:cNvPr id="19" name="TextBox 18">
            <a:extLst>
              <a:ext uri="{FF2B5EF4-FFF2-40B4-BE49-F238E27FC236}">
                <a16:creationId xmlns:a16="http://schemas.microsoft.com/office/drawing/2014/main" id="{BCAA7025-E735-DF4B-3509-994E5B5BE8D6}"/>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23699"/>
            <a:ext cx="5003125" cy="566976"/>
          </a:xfrm>
          <a:prstGeom prst="rect">
            <a:avLst/>
          </a:prstGeom>
          <a:noFill/>
          <a:ln/>
        </p:spPr>
        <p:txBody>
          <a:bodyPr wrap="none" lIns="0" tIns="0" rIns="0" bIns="0" rtlCol="0" anchor="t"/>
          <a:lstStyle/>
          <a:p>
            <a:pPr marL="0" indent="0" algn="l">
              <a:lnSpc>
                <a:spcPts val="4450"/>
              </a:lnSpc>
              <a:buNone/>
            </a:pPr>
            <a:r>
              <a:rPr lang="en-US" sz="3550" dirty="0">
                <a:solidFill>
                  <a:srgbClr val="97B8FF"/>
                </a:solidFill>
                <a:latin typeface="Sora Medium" pitchFamily="34" charset="0"/>
                <a:ea typeface="Sora Medium" pitchFamily="34" charset="-122"/>
                <a:cs typeface="Sora Medium" pitchFamily="34" charset="-120"/>
              </a:rPr>
              <a:t>Future Enhancements</a:t>
            </a:r>
            <a:endParaRPr lang="en-US" sz="3550" dirty="0"/>
          </a:p>
        </p:txBody>
      </p:sp>
      <p:pic>
        <p:nvPicPr>
          <p:cNvPr id="4" name="Image 1" descr="preencoded.png"/>
          <p:cNvPicPr>
            <a:picLocks noChangeAspect="1"/>
          </p:cNvPicPr>
          <p:nvPr/>
        </p:nvPicPr>
        <p:blipFill>
          <a:blip r:embed="rId4"/>
          <a:stretch>
            <a:fillRect/>
          </a:stretch>
        </p:blipFill>
        <p:spPr>
          <a:xfrm>
            <a:off x="6280190" y="1862852"/>
            <a:ext cx="907256" cy="1335762"/>
          </a:xfrm>
          <a:prstGeom prst="rect">
            <a:avLst/>
          </a:prstGeom>
        </p:spPr>
      </p:pic>
      <p:sp>
        <p:nvSpPr>
          <p:cNvPr id="5" name="Text 1"/>
          <p:cNvSpPr/>
          <p:nvPr/>
        </p:nvSpPr>
        <p:spPr>
          <a:xfrm>
            <a:off x="7459623" y="2044303"/>
            <a:ext cx="2967990"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Enhanced Gesture Library</a:t>
            </a:r>
            <a:endParaRPr lang="en-US" sz="1750" dirty="0"/>
          </a:p>
        </p:txBody>
      </p:sp>
      <p:sp>
        <p:nvSpPr>
          <p:cNvPr id="6" name="Text 2"/>
          <p:cNvSpPr/>
          <p:nvPr/>
        </p:nvSpPr>
        <p:spPr>
          <a:xfrm>
            <a:off x="7459623" y="2436614"/>
            <a:ext cx="6376988" cy="580549"/>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Incorporate more complex and customizable gestures to expand user commands.</a:t>
            </a:r>
            <a:endParaRPr lang="en-US" sz="1400" dirty="0"/>
          </a:p>
        </p:txBody>
      </p:sp>
      <p:pic>
        <p:nvPicPr>
          <p:cNvPr id="7" name="Image 2" descr="preencoded.png"/>
          <p:cNvPicPr>
            <a:picLocks noChangeAspect="1"/>
          </p:cNvPicPr>
          <p:nvPr/>
        </p:nvPicPr>
        <p:blipFill>
          <a:blip r:embed="rId5"/>
          <a:stretch>
            <a:fillRect/>
          </a:stretch>
        </p:blipFill>
        <p:spPr>
          <a:xfrm>
            <a:off x="6280190" y="3198614"/>
            <a:ext cx="907256" cy="1335762"/>
          </a:xfrm>
          <a:prstGeom prst="rect">
            <a:avLst/>
          </a:prstGeom>
        </p:spPr>
      </p:pic>
      <p:sp>
        <p:nvSpPr>
          <p:cNvPr id="8" name="Text 3"/>
          <p:cNvSpPr/>
          <p:nvPr/>
        </p:nvSpPr>
        <p:spPr>
          <a:xfrm>
            <a:off x="7459623" y="3380065"/>
            <a:ext cx="3569613"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AI-Powered Voice Recognition</a:t>
            </a:r>
            <a:endParaRPr lang="en-US" sz="1750" dirty="0"/>
          </a:p>
        </p:txBody>
      </p:sp>
      <p:sp>
        <p:nvSpPr>
          <p:cNvPr id="9" name="Text 4"/>
          <p:cNvSpPr/>
          <p:nvPr/>
        </p:nvSpPr>
        <p:spPr>
          <a:xfrm>
            <a:off x="7459623" y="3772376"/>
            <a:ext cx="6376988" cy="580549"/>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Implement natural language understanding for conversational control beyond fixed commands.</a:t>
            </a:r>
            <a:endParaRPr lang="en-US" sz="1400" dirty="0"/>
          </a:p>
        </p:txBody>
      </p:sp>
      <p:pic>
        <p:nvPicPr>
          <p:cNvPr id="10" name="Image 3" descr="preencoded.png"/>
          <p:cNvPicPr>
            <a:picLocks noChangeAspect="1"/>
          </p:cNvPicPr>
          <p:nvPr/>
        </p:nvPicPr>
        <p:blipFill>
          <a:blip r:embed="rId6"/>
          <a:stretch>
            <a:fillRect/>
          </a:stretch>
        </p:blipFill>
        <p:spPr>
          <a:xfrm>
            <a:off x="6280190" y="4534376"/>
            <a:ext cx="907256" cy="1335762"/>
          </a:xfrm>
          <a:prstGeom prst="rect">
            <a:avLst/>
          </a:prstGeom>
        </p:spPr>
      </p:pic>
      <p:sp>
        <p:nvSpPr>
          <p:cNvPr id="11" name="Text 5"/>
          <p:cNvSpPr/>
          <p:nvPr/>
        </p:nvSpPr>
        <p:spPr>
          <a:xfrm>
            <a:off x="7459623" y="4715828"/>
            <a:ext cx="3439478"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Cross-Platform Compatibility</a:t>
            </a:r>
            <a:endParaRPr lang="en-US" sz="1750" dirty="0"/>
          </a:p>
        </p:txBody>
      </p:sp>
      <p:sp>
        <p:nvSpPr>
          <p:cNvPr id="12" name="Text 6"/>
          <p:cNvSpPr/>
          <p:nvPr/>
        </p:nvSpPr>
        <p:spPr>
          <a:xfrm>
            <a:off x="7459623" y="5108138"/>
            <a:ext cx="6376988" cy="580549"/>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Extend system support to mobile devices, tablets, and various operating systems.</a:t>
            </a:r>
            <a:endParaRPr lang="en-US" sz="1400" dirty="0"/>
          </a:p>
        </p:txBody>
      </p:sp>
      <p:pic>
        <p:nvPicPr>
          <p:cNvPr id="13" name="Image 4" descr="preencoded.png"/>
          <p:cNvPicPr>
            <a:picLocks noChangeAspect="1"/>
          </p:cNvPicPr>
          <p:nvPr/>
        </p:nvPicPr>
        <p:blipFill>
          <a:blip r:embed="rId7"/>
          <a:stretch>
            <a:fillRect/>
          </a:stretch>
        </p:blipFill>
        <p:spPr>
          <a:xfrm>
            <a:off x="6280190" y="5870138"/>
            <a:ext cx="907256" cy="1335762"/>
          </a:xfrm>
          <a:prstGeom prst="rect">
            <a:avLst/>
          </a:prstGeom>
        </p:spPr>
      </p:pic>
      <p:sp>
        <p:nvSpPr>
          <p:cNvPr id="14" name="Text 7"/>
          <p:cNvSpPr/>
          <p:nvPr/>
        </p:nvSpPr>
        <p:spPr>
          <a:xfrm>
            <a:off x="7459623" y="6051590"/>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Adaptive Learning</a:t>
            </a:r>
            <a:endParaRPr lang="en-US" sz="1750" dirty="0"/>
          </a:p>
        </p:txBody>
      </p:sp>
      <p:sp>
        <p:nvSpPr>
          <p:cNvPr id="15" name="Text 8"/>
          <p:cNvSpPr/>
          <p:nvPr/>
        </p:nvSpPr>
        <p:spPr>
          <a:xfrm>
            <a:off x="7459623" y="6443901"/>
            <a:ext cx="6376988" cy="580549"/>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Personalize control sensitivity and responsiveness based on user behavior over time.</a:t>
            </a:r>
            <a:endParaRPr lang="en-US" sz="1400" dirty="0"/>
          </a:p>
        </p:txBody>
      </p:sp>
      <p:sp>
        <p:nvSpPr>
          <p:cNvPr id="16" name="TextBox 15">
            <a:extLst>
              <a:ext uri="{FF2B5EF4-FFF2-40B4-BE49-F238E27FC236}">
                <a16:creationId xmlns:a16="http://schemas.microsoft.com/office/drawing/2014/main" id="{0E2C13F5-D50A-9298-4264-104F60CCF527}"/>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486983"/>
            <a:ext cx="8220670"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Conclusion and Key Benefits</a:t>
            </a:r>
            <a:endParaRPr lang="en-US" sz="4450" dirty="0"/>
          </a:p>
        </p:txBody>
      </p:sp>
      <p:sp>
        <p:nvSpPr>
          <p:cNvPr id="4" name="Shape 1"/>
          <p:cNvSpPr/>
          <p:nvPr/>
        </p:nvSpPr>
        <p:spPr>
          <a:xfrm>
            <a:off x="793790" y="4535924"/>
            <a:ext cx="510302" cy="510302"/>
          </a:xfrm>
          <a:prstGeom prst="roundRect">
            <a:avLst>
              <a:gd name="adj" fmla="val 6667"/>
            </a:avLst>
          </a:prstGeom>
          <a:solidFill>
            <a:srgbClr val="26262B"/>
          </a:solidFill>
          <a:ln/>
        </p:spPr>
      </p:sp>
      <p:pic>
        <p:nvPicPr>
          <p:cNvPr id="5" name="Image 1" descr="preencoded.png"/>
          <p:cNvPicPr>
            <a:picLocks noChangeAspect="1"/>
          </p:cNvPicPr>
          <p:nvPr/>
        </p:nvPicPr>
        <p:blipFill>
          <a:blip r:embed="rId4"/>
          <a:stretch>
            <a:fillRect/>
          </a:stretch>
        </p:blipFill>
        <p:spPr>
          <a:xfrm>
            <a:off x="878860" y="4578429"/>
            <a:ext cx="340162" cy="425291"/>
          </a:xfrm>
          <a:prstGeom prst="rect">
            <a:avLst/>
          </a:prstGeom>
        </p:spPr>
      </p:pic>
      <p:sp>
        <p:nvSpPr>
          <p:cNvPr id="6" name="Text 2"/>
          <p:cNvSpPr/>
          <p:nvPr/>
        </p:nvSpPr>
        <p:spPr>
          <a:xfrm>
            <a:off x="1530906" y="4613791"/>
            <a:ext cx="2880241"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Intuitive Interaction</a:t>
            </a:r>
            <a:endParaRPr lang="en-US" sz="2200" dirty="0"/>
          </a:p>
        </p:txBody>
      </p:sp>
      <p:sp>
        <p:nvSpPr>
          <p:cNvPr id="7" name="Text 3"/>
          <p:cNvSpPr/>
          <p:nvPr/>
        </p:nvSpPr>
        <p:spPr>
          <a:xfrm>
            <a:off x="1530906" y="5104209"/>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Combines natural hand gestures and voice commands for effortless control.</a:t>
            </a:r>
            <a:endParaRPr lang="en-US" sz="1750" dirty="0"/>
          </a:p>
        </p:txBody>
      </p:sp>
      <p:sp>
        <p:nvSpPr>
          <p:cNvPr id="8" name="Shape 4"/>
          <p:cNvSpPr/>
          <p:nvPr/>
        </p:nvSpPr>
        <p:spPr>
          <a:xfrm>
            <a:off x="7457003" y="4535924"/>
            <a:ext cx="510302" cy="510302"/>
          </a:xfrm>
          <a:prstGeom prst="roundRect">
            <a:avLst>
              <a:gd name="adj" fmla="val 6667"/>
            </a:avLst>
          </a:prstGeom>
          <a:solidFill>
            <a:srgbClr val="26262B"/>
          </a:solidFill>
          <a:ln/>
        </p:spPr>
      </p:sp>
      <p:pic>
        <p:nvPicPr>
          <p:cNvPr id="9" name="Image 2" descr="preencoded.png"/>
          <p:cNvPicPr>
            <a:picLocks noChangeAspect="1"/>
          </p:cNvPicPr>
          <p:nvPr/>
        </p:nvPicPr>
        <p:blipFill>
          <a:blip r:embed="rId4"/>
          <a:stretch>
            <a:fillRect/>
          </a:stretch>
        </p:blipFill>
        <p:spPr>
          <a:xfrm>
            <a:off x="7542074" y="4578429"/>
            <a:ext cx="340162" cy="425291"/>
          </a:xfrm>
          <a:prstGeom prst="rect">
            <a:avLst/>
          </a:prstGeom>
        </p:spPr>
      </p:pic>
      <p:sp>
        <p:nvSpPr>
          <p:cNvPr id="10" name="Text 5"/>
          <p:cNvSpPr/>
          <p:nvPr/>
        </p:nvSpPr>
        <p:spPr>
          <a:xfrm>
            <a:off x="8194119" y="4613791"/>
            <a:ext cx="3156228"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Boosted Accessibility</a:t>
            </a:r>
            <a:endParaRPr lang="en-US" sz="2200" dirty="0"/>
          </a:p>
        </p:txBody>
      </p:sp>
      <p:sp>
        <p:nvSpPr>
          <p:cNvPr id="11" name="Text 6"/>
          <p:cNvSpPr/>
          <p:nvPr/>
        </p:nvSpPr>
        <p:spPr>
          <a:xfrm>
            <a:off x="8194119" y="5104209"/>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Makes technology usable for a broader range of users, including those with disabilities.</a:t>
            </a:r>
            <a:endParaRPr lang="en-US" sz="1750" dirty="0"/>
          </a:p>
        </p:txBody>
      </p:sp>
      <p:sp>
        <p:nvSpPr>
          <p:cNvPr id="12" name="Shape 7"/>
          <p:cNvSpPr/>
          <p:nvPr/>
        </p:nvSpPr>
        <p:spPr>
          <a:xfrm>
            <a:off x="793790" y="6283643"/>
            <a:ext cx="510302" cy="510302"/>
          </a:xfrm>
          <a:prstGeom prst="roundRect">
            <a:avLst>
              <a:gd name="adj" fmla="val 6667"/>
            </a:avLst>
          </a:prstGeom>
          <a:solidFill>
            <a:srgbClr val="26262B"/>
          </a:solidFill>
          <a:ln/>
        </p:spPr>
      </p:sp>
      <p:pic>
        <p:nvPicPr>
          <p:cNvPr id="13" name="Image 3" descr="preencoded.png"/>
          <p:cNvPicPr>
            <a:picLocks noChangeAspect="1"/>
          </p:cNvPicPr>
          <p:nvPr/>
        </p:nvPicPr>
        <p:blipFill>
          <a:blip r:embed="rId4"/>
          <a:stretch>
            <a:fillRect/>
          </a:stretch>
        </p:blipFill>
        <p:spPr>
          <a:xfrm>
            <a:off x="878860" y="6326148"/>
            <a:ext cx="340162" cy="425291"/>
          </a:xfrm>
          <a:prstGeom prst="rect">
            <a:avLst/>
          </a:prstGeom>
        </p:spPr>
      </p:pic>
      <p:sp>
        <p:nvSpPr>
          <p:cNvPr id="14" name="Text 8"/>
          <p:cNvSpPr/>
          <p:nvPr/>
        </p:nvSpPr>
        <p:spPr>
          <a:xfrm>
            <a:off x="1530906" y="6361509"/>
            <a:ext cx="3195876"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Versatile Applications</a:t>
            </a:r>
            <a:endParaRPr lang="en-US" sz="2200" dirty="0"/>
          </a:p>
        </p:txBody>
      </p:sp>
      <p:sp>
        <p:nvSpPr>
          <p:cNvPr id="15" name="Text 9"/>
          <p:cNvSpPr/>
          <p:nvPr/>
        </p:nvSpPr>
        <p:spPr>
          <a:xfrm>
            <a:off x="1530906" y="6851928"/>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Suitable for work, presentations, industrial environments, and daily computing.</a:t>
            </a:r>
            <a:endParaRPr lang="en-US" sz="1750" dirty="0"/>
          </a:p>
        </p:txBody>
      </p:sp>
      <p:sp>
        <p:nvSpPr>
          <p:cNvPr id="16" name="Shape 10"/>
          <p:cNvSpPr/>
          <p:nvPr/>
        </p:nvSpPr>
        <p:spPr>
          <a:xfrm>
            <a:off x="7457003" y="6283643"/>
            <a:ext cx="510302" cy="510302"/>
          </a:xfrm>
          <a:prstGeom prst="roundRect">
            <a:avLst>
              <a:gd name="adj" fmla="val 6667"/>
            </a:avLst>
          </a:prstGeom>
          <a:solidFill>
            <a:srgbClr val="26262B"/>
          </a:solidFill>
          <a:ln/>
        </p:spPr>
      </p:sp>
      <p:pic>
        <p:nvPicPr>
          <p:cNvPr id="17" name="Image 4" descr="preencoded.png"/>
          <p:cNvPicPr>
            <a:picLocks noChangeAspect="1"/>
          </p:cNvPicPr>
          <p:nvPr/>
        </p:nvPicPr>
        <p:blipFill>
          <a:blip r:embed="rId4"/>
          <a:stretch>
            <a:fillRect/>
          </a:stretch>
        </p:blipFill>
        <p:spPr>
          <a:xfrm>
            <a:off x="7542074" y="6326148"/>
            <a:ext cx="340162" cy="425291"/>
          </a:xfrm>
          <a:prstGeom prst="rect">
            <a:avLst/>
          </a:prstGeom>
        </p:spPr>
      </p:pic>
      <p:sp>
        <p:nvSpPr>
          <p:cNvPr id="18" name="Text 11"/>
          <p:cNvSpPr/>
          <p:nvPr/>
        </p:nvSpPr>
        <p:spPr>
          <a:xfrm>
            <a:off x="8194119" y="63615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Future-Ready</a:t>
            </a:r>
            <a:endParaRPr lang="en-US" sz="2200" dirty="0"/>
          </a:p>
        </p:txBody>
      </p:sp>
      <p:sp>
        <p:nvSpPr>
          <p:cNvPr id="19" name="Text 12"/>
          <p:cNvSpPr/>
          <p:nvPr/>
        </p:nvSpPr>
        <p:spPr>
          <a:xfrm>
            <a:off x="8194119" y="6851928"/>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Built on a flexible tech stack ready for integration with AI and expanded control options.</a:t>
            </a:r>
            <a:endParaRPr lang="en-US" sz="1750" dirty="0"/>
          </a:p>
        </p:txBody>
      </p:sp>
      <p:sp>
        <p:nvSpPr>
          <p:cNvPr id="20" name="TextBox 19">
            <a:extLst>
              <a:ext uri="{FF2B5EF4-FFF2-40B4-BE49-F238E27FC236}">
                <a16:creationId xmlns:a16="http://schemas.microsoft.com/office/drawing/2014/main" id="{DD028FF7-B87B-069E-1212-8E43CFBC389F}"/>
              </a:ext>
            </a:extLst>
          </p:cNvPr>
          <p:cNvSpPr txBox="1"/>
          <p:nvPr/>
        </p:nvSpPr>
        <p:spPr>
          <a:xfrm>
            <a:off x="12745844" y="7649737"/>
            <a:ext cx="1884556" cy="579863"/>
          </a:xfrm>
          <a:prstGeom prst="rect">
            <a:avLst/>
          </a:prstGeom>
          <a:solidFill>
            <a:srgbClr val="07070C"/>
          </a:solidFill>
        </p:spPr>
        <p:txBody>
          <a:bodyPr wrap="square" rtlCol="0">
            <a:spAutoFit/>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615</Words>
  <Application>Microsoft Office PowerPoint</Application>
  <PresentationFormat>Custom</PresentationFormat>
  <Paragraphs>83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Sora Medium</vt:lpstr>
      <vt:lpstr>Noto Sans TC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Harshit Kulkarni</cp:lastModifiedBy>
  <cp:revision>2</cp:revision>
  <dcterms:created xsi:type="dcterms:W3CDTF">2025-05-03T23:06:26Z</dcterms:created>
  <dcterms:modified xsi:type="dcterms:W3CDTF">2025-05-03T23:39:59Z</dcterms:modified>
</cp:coreProperties>
</file>